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9" r:id="rId8"/>
    <p:sldId id="261" r:id="rId9"/>
    <p:sldId id="262" r:id="rId10"/>
    <p:sldId id="264" r:id="rId11"/>
  </p:sldIdLst>
  <p:sldSz cx="18288000" cy="10287000"/>
  <p:notesSz cx="6858000" cy="9144000"/>
  <p:embeddedFontLst>
    <p:embeddedFont>
      <p:font typeface="Inclusive Sans" panose="020B0604020202020204" charset="0"/>
      <p:regular r:id="rId12"/>
    </p:embeddedFont>
    <p:embeddedFont>
      <p:font typeface="Inclusive Sans Bold" panose="020B0604020202020204" charset="0"/>
      <p:regular r:id="rId13"/>
    </p:embeddedFont>
    <p:embeddedFont>
      <p:font typeface="Lovelace Text" panose="020B0604020202020204" charset="0"/>
      <p:regular r:id="rId14"/>
    </p:embeddedFont>
    <p:embeddedFont>
      <p:font typeface="Lovelace Text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png>
</file>

<file path=ppt/media/image11.png>
</file>

<file path=ppt/media/image12.jpeg>
</file>

<file path=ppt/media/image13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andakishorerana/Salary-Prediction-Using-Linear-Regression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296400" y="0"/>
            <a:ext cx="8991600" cy="6038850"/>
            <a:chOff x="0" y="0"/>
            <a:chExt cx="1008163" cy="67709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08163" cy="677092"/>
            </a:xfrm>
            <a:custGeom>
              <a:avLst/>
              <a:gdLst/>
              <a:ahLst/>
              <a:cxnLst/>
              <a:rect l="l" t="t" r="r" b="b"/>
              <a:pathLst>
                <a:path w="1008163" h="677092">
                  <a:moveTo>
                    <a:pt x="0" y="0"/>
                  </a:moveTo>
                  <a:lnTo>
                    <a:pt x="1008163" y="0"/>
                  </a:lnTo>
                  <a:lnTo>
                    <a:pt x="1008163" y="677092"/>
                  </a:lnTo>
                  <a:lnTo>
                    <a:pt x="0" y="677092"/>
                  </a:lnTo>
                  <a:close/>
                </a:path>
              </a:pathLst>
            </a:custGeom>
            <a:blipFill>
              <a:blip r:embed="rId2"/>
              <a:stretch>
                <a:fillRect l="-307" r="-30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666750" y="6038850"/>
            <a:ext cx="7191375" cy="3581400"/>
            <a:chOff x="0" y="0"/>
            <a:chExt cx="1185479" cy="59038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185479" cy="590384"/>
            </a:xfrm>
            <a:custGeom>
              <a:avLst/>
              <a:gdLst/>
              <a:ahLst/>
              <a:cxnLst/>
              <a:rect l="l" t="t" r="r" b="b"/>
              <a:pathLst>
                <a:path w="1185479" h="590384">
                  <a:moveTo>
                    <a:pt x="0" y="0"/>
                  </a:moveTo>
                  <a:lnTo>
                    <a:pt x="1185479" y="0"/>
                  </a:lnTo>
                  <a:lnTo>
                    <a:pt x="1185479" y="590384"/>
                  </a:lnTo>
                  <a:lnTo>
                    <a:pt x="0" y="590384"/>
                  </a:lnTo>
                  <a:close/>
                </a:path>
              </a:pathLst>
            </a:custGeom>
            <a:blipFill>
              <a:blip r:embed="rId3"/>
              <a:stretch>
                <a:fillRect l="-177" r="-177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9296400" y="7890103"/>
            <a:ext cx="7962900" cy="397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79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rPr>
              <a:t>Presented by </a:t>
            </a:r>
            <a:r>
              <a:rPr lang="en-US" sz="3000" dirty="0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rPr>
              <a:t>Nanda Kishore Rana</a:t>
            </a:r>
            <a:endParaRPr lang="en-US" sz="3000" u="none" strike="noStrike" dirty="0">
              <a:solidFill>
                <a:srgbClr val="0A1318"/>
              </a:solidFill>
              <a:latin typeface="Inclusive Sans"/>
              <a:ea typeface="Inclusive Sans"/>
              <a:cs typeface="Inclusive Sans"/>
              <a:sym typeface="Inclusive San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66750" y="847725"/>
            <a:ext cx="8324850" cy="275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500"/>
              </a:lnSpc>
            </a:pPr>
            <a:r>
              <a:rPr lang="en-US" sz="10500">
                <a:solidFill>
                  <a:srgbClr val="0A1318"/>
                </a:solidFill>
                <a:latin typeface="Lovelace Text"/>
                <a:ea typeface="Lovelace Text"/>
                <a:cs typeface="Lovelace Text"/>
                <a:sym typeface="Lovelace Text"/>
              </a:rPr>
              <a:t>Salary Prediction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EC44D4C-E00D-D0CA-E416-7C55AD000977}"/>
              </a:ext>
            </a:extLst>
          </p:cNvPr>
          <p:cNvSpPr txBox="1"/>
          <p:nvPr/>
        </p:nvSpPr>
        <p:spPr>
          <a:xfrm>
            <a:off x="647416" y="3805911"/>
            <a:ext cx="9212238" cy="6758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>
              <a:lnSpc>
                <a:spcPts val="4200"/>
              </a:lnSpc>
            </a:pPr>
            <a:r>
              <a:rPr lang="en-US" sz="5600" spc="-60" dirty="0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rPr>
              <a:t>Using Linear Regression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666750"/>
            <a:ext cx="8324850" cy="8953500"/>
            <a:chOff x="0" y="0"/>
            <a:chExt cx="1060273" cy="11403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60273" cy="1140339"/>
            </a:xfrm>
            <a:custGeom>
              <a:avLst/>
              <a:gdLst/>
              <a:ahLst/>
              <a:cxnLst/>
              <a:rect l="l" t="t" r="r" b="b"/>
              <a:pathLst>
                <a:path w="1060273" h="1140339">
                  <a:moveTo>
                    <a:pt x="0" y="0"/>
                  </a:moveTo>
                  <a:lnTo>
                    <a:pt x="1060273" y="0"/>
                  </a:lnTo>
                  <a:lnTo>
                    <a:pt x="1060273" y="1140339"/>
                  </a:lnTo>
                  <a:lnTo>
                    <a:pt x="0" y="1140339"/>
                  </a:lnTo>
                  <a:close/>
                </a:path>
              </a:pathLst>
            </a:custGeom>
            <a:blipFill>
              <a:blip r:embed="rId2"/>
              <a:stretch>
                <a:fillRect t="-258" b="-258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734675" y="6003090"/>
            <a:ext cx="6886575" cy="1443325"/>
            <a:chOff x="0" y="-47625"/>
            <a:chExt cx="9182100" cy="1924434"/>
          </a:xfrm>
        </p:grpSpPr>
        <p:sp>
          <p:nvSpPr>
            <p:cNvPr id="5" name="TextBox 5"/>
            <p:cNvSpPr txBox="1"/>
            <p:nvPr/>
          </p:nvSpPr>
          <p:spPr>
            <a:xfrm>
              <a:off x="0" y="-47625"/>
              <a:ext cx="9182100" cy="54288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79"/>
                </a:lnSpc>
                <a:spcBef>
                  <a:spcPct val="0"/>
                </a:spcBef>
              </a:pPr>
              <a:r>
                <a:rPr lang="en-US" sz="3400" dirty="0" err="1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Github</a:t>
              </a:r>
              <a:endParaRPr lang="en-US" sz="3400" u="none" strike="noStrike" dirty="0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645702"/>
              <a:ext cx="9182100" cy="12311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lvl="0">
                <a:lnSpc>
                  <a:spcPts val="3600"/>
                </a:lnSpc>
                <a:spcBef>
                  <a:spcPct val="0"/>
                </a:spcBef>
              </a:pPr>
              <a:r>
                <a:rPr lang="en-IN" sz="3200" dirty="0" err="1">
                  <a:hlinkClick r:id="rId3"/>
                </a:rPr>
                <a:t>nandakishorerana</a:t>
              </a:r>
              <a:r>
                <a:rPr lang="en-IN" sz="3200" dirty="0">
                  <a:hlinkClick r:id="rId3"/>
                </a:rPr>
                <a:t>/Salary-Prediction-Using-Linear-Regression</a:t>
              </a:r>
              <a:endParaRPr lang="en-US" sz="3000" u="none" strike="noStrike" spc="-60" dirty="0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734675" y="2899222"/>
            <a:ext cx="6886575" cy="2366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9000" dirty="0">
                <a:solidFill>
                  <a:srgbClr val="0A1318"/>
                </a:solidFill>
                <a:latin typeface="Lovelace Text"/>
                <a:ea typeface="Lovelace Text"/>
                <a:cs typeface="Lovelace Text"/>
                <a:sym typeface="Lovelace Text"/>
              </a:rPr>
              <a:t>Important</a:t>
            </a:r>
          </a:p>
          <a:p>
            <a:pPr marL="0" lvl="0" indent="0" algn="l">
              <a:lnSpc>
                <a:spcPts val="9000"/>
              </a:lnSpc>
            </a:pPr>
            <a:r>
              <a:rPr lang="en-US" sz="9000" dirty="0">
                <a:solidFill>
                  <a:srgbClr val="0A1318"/>
                </a:solidFill>
                <a:latin typeface="Lovelace Text"/>
                <a:ea typeface="Lovelace Text"/>
                <a:cs typeface="Lovelace Text"/>
                <a:sym typeface="Lovelace Text"/>
              </a:rPr>
              <a:t>  Links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819150"/>
            <a:ext cx="9763125" cy="1219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9000" dirty="0">
                <a:solidFill>
                  <a:srgbClr val="0A1318"/>
                </a:solidFill>
                <a:latin typeface="Lovelace Text"/>
                <a:ea typeface="Lovelace Text"/>
                <a:cs typeface="Lovelace Text"/>
                <a:sym typeface="Lovelace Text"/>
              </a:rPr>
              <a:t>Agenda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734675" y="666750"/>
            <a:ext cx="6886575" cy="2988289"/>
            <a:chOff x="0" y="0"/>
            <a:chExt cx="9182100" cy="3984385"/>
          </a:xfrm>
        </p:grpSpPr>
        <p:sp>
          <p:nvSpPr>
            <p:cNvPr id="4" name="TextBox 4"/>
            <p:cNvSpPr txBox="1"/>
            <p:nvPr/>
          </p:nvSpPr>
          <p:spPr>
            <a:xfrm>
              <a:off x="0" y="977590"/>
              <a:ext cx="9182100" cy="30067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04364" lvl="1" indent="-202182" algn="l">
                <a:lnSpc>
                  <a:spcPts val="2622"/>
                </a:lnSpc>
                <a:buFont typeface="Arial"/>
                <a:buChar char="•"/>
              </a:pPr>
              <a:r>
                <a:rPr lang="en-US" sz="1872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Introduction</a:t>
              </a:r>
            </a:p>
            <a:p>
              <a:pPr marL="404364" lvl="1" indent="-202182" algn="l">
                <a:lnSpc>
                  <a:spcPts val="2622"/>
                </a:lnSpc>
                <a:buFont typeface="Arial"/>
                <a:buChar char="•"/>
              </a:pPr>
              <a:r>
                <a:rPr lang="en-US" sz="1872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Models Used</a:t>
              </a:r>
            </a:p>
            <a:p>
              <a:pPr marL="404364" lvl="1" indent="-202182" algn="l">
                <a:lnSpc>
                  <a:spcPts val="2622"/>
                </a:lnSpc>
                <a:buFont typeface="Arial"/>
                <a:buChar char="•"/>
              </a:pPr>
              <a:r>
                <a:rPr lang="en-US" sz="1872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Tools &amp; Technologies</a:t>
              </a:r>
            </a:p>
            <a:p>
              <a:pPr marL="404364" lvl="1" indent="-202182" algn="l">
                <a:lnSpc>
                  <a:spcPts val="2622"/>
                </a:lnSpc>
                <a:buFont typeface="Arial"/>
                <a:buChar char="•"/>
              </a:pPr>
              <a:r>
                <a:rPr lang="en-US" sz="1872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Applications</a:t>
              </a:r>
            </a:p>
            <a:p>
              <a:pPr marL="404364" lvl="1" indent="-202182" algn="l">
                <a:lnSpc>
                  <a:spcPts val="2622"/>
                </a:lnSpc>
                <a:buFont typeface="Arial"/>
                <a:buChar char="•"/>
              </a:pPr>
              <a:r>
                <a:rPr lang="en-US" sz="1872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Problems &amp; Solutions</a:t>
              </a:r>
            </a:p>
            <a:p>
              <a:pPr marL="404364" lvl="1" indent="-202182" algn="l">
                <a:lnSpc>
                  <a:spcPts val="2622"/>
                </a:lnSpc>
                <a:buFont typeface="Arial"/>
                <a:buChar char="•"/>
              </a:pPr>
              <a:r>
                <a:rPr lang="en-US" sz="1872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Future Scope</a:t>
              </a:r>
            </a:p>
            <a:p>
              <a:pPr marL="404364" lvl="1" indent="-202182" algn="l">
                <a:lnSpc>
                  <a:spcPts val="2622"/>
                </a:lnSpc>
                <a:buFont typeface="Arial"/>
                <a:buChar char="•"/>
              </a:pPr>
              <a:r>
                <a:rPr lang="en-US" sz="1872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Project Link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0"/>
              <a:ext cx="9182100" cy="5969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554"/>
                </a:lnSpc>
              </a:pPr>
              <a:r>
                <a:rPr lang="en-US" sz="2962" spc="-5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Overview of Presentation Contents</a:t>
              </a: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AEE914C-2DEC-91AB-5553-E80E4A52664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68" y="4246360"/>
            <a:ext cx="18127463" cy="6040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34675" y="1562141"/>
            <a:ext cx="6886575" cy="1790646"/>
            <a:chOff x="0" y="0"/>
            <a:chExt cx="9182100" cy="2387528"/>
          </a:xfrm>
        </p:grpSpPr>
        <p:sp>
          <p:nvSpPr>
            <p:cNvPr id="3" name="TextBox 3"/>
            <p:cNvSpPr txBox="1"/>
            <p:nvPr/>
          </p:nvSpPr>
          <p:spPr>
            <a:xfrm>
              <a:off x="0" y="852310"/>
              <a:ext cx="9182100" cy="15352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79"/>
                </a:lnSpc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The project aims to tackle the challenge of </a:t>
              </a:r>
              <a:r>
                <a:rPr lang="en-US" sz="2199" b="1">
                  <a:solidFill>
                    <a:srgbClr val="0A1318"/>
                  </a:solidFill>
                  <a:latin typeface="Inclusive Sans Bold"/>
                  <a:ea typeface="Inclusive Sans Bold"/>
                  <a:cs typeface="Inclusive Sans Bold"/>
                  <a:sym typeface="Inclusive Sans Bold"/>
                </a:rPr>
                <a:t>accurately predicting</a:t>
              </a: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 annual salaries based on various skills and experience levels.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91821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</a:pPr>
              <a:r>
                <a:rPr lang="en-US" sz="3000" u="none" strike="noStrike" spc="-60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Problem Statement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655817" y="1561821"/>
            <a:ext cx="774058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40"/>
              </a:lnSpc>
            </a:pPr>
            <a:r>
              <a:rPr lang="en-US" sz="2600" b="1">
                <a:solidFill>
                  <a:srgbClr val="0A1318"/>
                </a:solidFill>
                <a:latin typeface="Lovelace Text Bold"/>
                <a:ea typeface="Lovelace Text Bold"/>
                <a:cs typeface="Lovelace Text Bold"/>
                <a:sym typeface="Lovelace Text Bold"/>
              </a:rPr>
              <a:t>01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734675" y="4248150"/>
            <a:ext cx="6886575" cy="1791996"/>
            <a:chOff x="0" y="0"/>
            <a:chExt cx="9182100" cy="2389328"/>
          </a:xfrm>
        </p:grpSpPr>
        <p:sp>
          <p:nvSpPr>
            <p:cNvPr id="7" name="TextBox 7"/>
            <p:cNvSpPr txBox="1"/>
            <p:nvPr/>
          </p:nvSpPr>
          <p:spPr>
            <a:xfrm>
              <a:off x="0" y="854110"/>
              <a:ext cx="9182100" cy="15352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79"/>
                </a:lnSpc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The dataset comprises diverse features, including job roles, experience, and skill levels, to ensure comprehensive salary predictions.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91821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</a:pPr>
              <a:r>
                <a:rPr lang="en-US" sz="3000" spc="-60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Dataset Description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655817" y="4259238"/>
            <a:ext cx="774058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40"/>
              </a:lnSpc>
            </a:pPr>
            <a:r>
              <a:rPr lang="en-US" sz="2600" b="1">
                <a:solidFill>
                  <a:srgbClr val="0A1318"/>
                </a:solidFill>
                <a:latin typeface="Lovelace Text Bold"/>
                <a:ea typeface="Lovelace Text Bold"/>
                <a:cs typeface="Lovelace Text Bold"/>
                <a:sym typeface="Lovelace Text Bold"/>
              </a:rPr>
              <a:t>02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734675" y="6934200"/>
            <a:ext cx="6886575" cy="1791970"/>
            <a:chOff x="0" y="0"/>
            <a:chExt cx="9182100" cy="238929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854075"/>
              <a:ext cx="9182100" cy="15352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79"/>
                </a:lnSpc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The target variable for prediction is the </a:t>
              </a:r>
              <a:r>
                <a:rPr lang="en-US" sz="2199" b="1">
                  <a:solidFill>
                    <a:srgbClr val="0A1318"/>
                  </a:solidFill>
                  <a:latin typeface="Inclusive Sans Bold"/>
                  <a:ea typeface="Inclusive Sans Bold"/>
                  <a:cs typeface="Inclusive Sans Bold"/>
                  <a:sym typeface="Inclusive Sans Bold"/>
                </a:rPr>
                <a:t>annual salary</a:t>
              </a: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 which serves as the main output of the models utilized.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9525"/>
              <a:ext cx="91821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</a:pPr>
              <a:r>
                <a:rPr lang="en-US" sz="3000" spc="-60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Target Variable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9655817" y="6945288"/>
            <a:ext cx="774058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40"/>
              </a:lnSpc>
            </a:pPr>
            <a:r>
              <a:rPr lang="en-US" sz="2600" b="1">
                <a:solidFill>
                  <a:srgbClr val="0A1318"/>
                </a:solidFill>
                <a:latin typeface="Lovelace Text Bold"/>
                <a:ea typeface="Lovelace Text Bold"/>
                <a:cs typeface="Lovelace Text Bold"/>
                <a:sym typeface="Lovelace Text Bold"/>
              </a:rPr>
              <a:t>03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0" y="4248150"/>
            <a:ext cx="8991600" cy="6038850"/>
            <a:chOff x="0" y="0"/>
            <a:chExt cx="1335860" cy="89717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335860" cy="897177"/>
            </a:xfrm>
            <a:custGeom>
              <a:avLst/>
              <a:gdLst/>
              <a:ahLst/>
              <a:cxnLst/>
              <a:rect l="l" t="t" r="r" b="b"/>
              <a:pathLst>
                <a:path w="1335860" h="897177">
                  <a:moveTo>
                    <a:pt x="0" y="0"/>
                  </a:moveTo>
                  <a:lnTo>
                    <a:pt x="1335860" y="0"/>
                  </a:lnTo>
                  <a:lnTo>
                    <a:pt x="1335860" y="897177"/>
                  </a:lnTo>
                  <a:lnTo>
                    <a:pt x="0" y="897177"/>
                  </a:lnTo>
                  <a:close/>
                </a:path>
              </a:pathLst>
            </a:custGeom>
            <a:blipFill>
              <a:blip r:embed="rId2"/>
              <a:stretch>
                <a:fillRect l="-307" r="-307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666750" y="819150"/>
            <a:ext cx="8324850" cy="2362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9000">
                <a:solidFill>
                  <a:srgbClr val="0A1318"/>
                </a:solidFill>
                <a:latin typeface="Lovelace Text"/>
                <a:ea typeface="Lovelace Text"/>
                <a:cs typeface="Lovelace Text"/>
                <a:sym typeface="Lovelace Text"/>
              </a:rPr>
              <a:t>Introduction to the Project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66750" y="5143500"/>
            <a:ext cx="4015368" cy="3581400"/>
            <a:chOff x="0" y="0"/>
            <a:chExt cx="450214" cy="40155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0214" cy="401556"/>
            </a:xfrm>
            <a:custGeom>
              <a:avLst/>
              <a:gdLst/>
              <a:ahLst/>
              <a:cxnLst/>
              <a:rect l="l" t="t" r="r" b="b"/>
              <a:pathLst>
                <a:path w="450214" h="401556">
                  <a:moveTo>
                    <a:pt x="0" y="0"/>
                  </a:moveTo>
                  <a:lnTo>
                    <a:pt x="450214" y="0"/>
                  </a:lnTo>
                  <a:lnTo>
                    <a:pt x="450214" y="401556"/>
                  </a:lnTo>
                  <a:lnTo>
                    <a:pt x="0" y="401556"/>
                  </a:lnTo>
                  <a:close/>
                </a:path>
              </a:pathLst>
            </a:custGeom>
            <a:blipFill>
              <a:blip r:embed="rId2"/>
              <a:stretch>
                <a:fillRect l="-37" r="-37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9294595" y="5143500"/>
            <a:ext cx="4015368" cy="3581400"/>
            <a:chOff x="0" y="0"/>
            <a:chExt cx="450214" cy="40155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50214" cy="401556"/>
            </a:xfrm>
            <a:custGeom>
              <a:avLst/>
              <a:gdLst/>
              <a:ahLst/>
              <a:cxnLst/>
              <a:rect l="l" t="t" r="r" b="b"/>
              <a:pathLst>
                <a:path w="450214" h="401556">
                  <a:moveTo>
                    <a:pt x="0" y="0"/>
                  </a:moveTo>
                  <a:lnTo>
                    <a:pt x="450214" y="0"/>
                  </a:lnTo>
                  <a:lnTo>
                    <a:pt x="450214" y="401556"/>
                  </a:lnTo>
                  <a:lnTo>
                    <a:pt x="0" y="401556"/>
                  </a:lnTo>
                  <a:close/>
                </a:path>
              </a:pathLst>
            </a:custGeom>
            <a:blipFill>
              <a:blip r:embed="rId3"/>
              <a:stretch>
                <a:fillRect l="-37" r="-37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>
            <a:off x="4978037" y="5143500"/>
            <a:ext cx="4015368" cy="3581400"/>
            <a:chOff x="0" y="0"/>
            <a:chExt cx="450214" cy="40155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450214" cy="401556"/>
            </a:xfrm>
            <a:custGeom>
              <a:avLst/>
              <a:gdLst/>
              <a:ahLst/>
              <a:cxnLst/>
              <a:rect l="l" t="t" r="r" b="b"/>
              <a:pathLst>
                <a:path w="450214" h="401556">
                  <a:moveTo>
                    <a:pt x="0" y="0"/>
                  </a:moveTo>
                  <a:lnTo>
                    <a:pt x="450214" y="0"/>
                  </a:lnTo>
                  <a:lnTo>
                    <a:pt x="450214" y="401556"/>
                  </a:lnTo>
                  <a:lnTo>
                    <a:pt x="0" y="401556"/>
                  </a:lnTo>
                  <a:close/>
                </a:path>
              </a:pathLst>
            </a:custGeom>
            <a:blipFill>
              <a:blip r:embed="rId4"/>
              <a:stretch>
                <a:fillRect l="-37" r="-37"/>
              </a:stretch>
            </a:blipFill>
          </p:spPr>
        </p:sp>
      </p:grpSp>
      <p:grpSp>
        <p:nvGrpSpPr>
          <p:cNvPr id="8" name="Group 8"/>
          <p:cNvGrpSpPr/>
          <p:nvPr/>
        </p:nvGrpSpPr>
        <p:grpSpPr>
          <a:xfrm>
            <a:off x="13605882" y="5143500"/>
            <a:ext cx="4015368" cy="3581400"/>
            <a:chOff x="0" y="0"/>
            <a:chExt cx="450214" cy="401556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50214" cy="401556"/>
            </a:xfrm>
            <a:custGeom>
              <a:avLst/>
              <a:gdLst/>
              <a:ahLst/>
              <a:cxnLst/>
              <a:rect l="l" t="t" r="r" b="b"/>
              <a:pathLst>
                <a:path w="450214" h="401556">
                  <a:moveTo>
                    <a:pt x="0" y="0"/>
                  </a:moveTo>
                  <a:lnTo>
                    <a:pt x="450214" y="0"/>
                  </a:lnTo>
                  <a:lnTo>
                    <a:pt x="450214" y="401556"/>
                  </a:lnTo>
                  <a:lnTo>
                    <a:pt x="0" y="401556"/>
                  </a:lnTo>
                  <a:close/>
                </a:path>
              </a:pathLst>
            </a:custGeom>
            <a:blipFill>
              <a:blip r:embed="rId5"/>
              <a:stretch>
                <a:fillRect l="-37" r="-37"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666750" y="8892081"/>
            <a:ext cx="4010025" cy="579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65"/>
              </a:lnSpc>
              <a:spcBef>
                <a:spcPct val="0"/>
              </a:spcBef>
            </a:pPr>
            <a:r>
              <a:rPr lang="en-US" sz="1689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rPr>
              <a:t>Linear Regression predicts salaries using a linear trend.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020898" y="8892081"/>
            <a:ext cx="3972507" cy="579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65"/>
              </a:lnSpc>
              <a:spcBef>
                <a:spcPct val="0"/>
              </a:spcBef>
            </a:pPr>
            <a:r>
              <a:rPr lang="en-US" sz="1689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rPr>
              <a:t>Random Forest improves accuracy through ensemble learning techniques.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96400" y="8892081"/>
            <a:ext cx="4013563" cy="579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65"/>
              </a:lnSpc>
              <a:spcBef>
                <a:spcPct val="0"/>
              </a:spcBef>
            </a:pPr>
            <a:r>
              <a:rPr lang="en-US" sz="1689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rPr>
              <a:t>Gradient Boosting enhances predictions by focusing on errors.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648743" y="8892081"/>
            <a:ext cx="3972507" cy="5793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365"/>
              </a:lnSpc>
              <a:spcBef>
                <a:spcPct val="0"/>
              </a:spcBef>
            </a:pPr>
            <a:r>
              <a:rPr lang="en-US" sz="1689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rPr>
              <a:t>Voting Ensemble combines multiple models for final predictions.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66750" y="4238598"/>
            <a:ext cx="392964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spc="-60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rPr>
              <a:t>Linear Regression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020898" y="4238598"/>
            <a:ext cx="392964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spc="-60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rPr>
              <a:t>Random Forest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296400" y="4238598"/>
            <a:ext cx="392964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spc="-60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rPr>
              <a:t>Gradient Boosting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648743" y="4238598"/>
            <a:ext cx="3929646" cy="4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600"/>
              </a:lnSpc>
              <a:spcBef>
                <a:spcPct val="0"/>
              </a:spcBef>
            </a:pPr>
            <a:r>
              <a:rPr lang="en-US" sz="3000" spc="-60">
                <a:solidFill>
                  <a:srgbClr val="0A1318"/>
                </a:solidFill>
                <a:latin typeface="Inclusive Sans"/>
                <a:ea typeface="Inclusive Sans"/>
                <a:cs typeface="Inclusive Sans"/>
                <a:sym typeface="Inclusive Sans"/>
              </a:rPr>
              <a:t>Voting Ensemble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66750" y="819150"/>
            <a:ext cx="15516225" cy="2362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9000">
                <a:solidFill>
                  <a:srgbClr val="0A1318"/>
                </a:solidFill>
                <a:latin typeface="Lovelace Text"/>
                <a:ea typeface="Lovelace Text"/>
                <a:cs typeface="Lovelace Text"/>
                <a:sym typeface="Lovelace Text"/>
              </a:rPr>
              <a:t>Machine Learning Models for Salary Prediction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819150"/>
            <a:ext cx="9763125" cy="2362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9000">
                <a:solidFill>
                  <a:srgbClr val="0A1318"/>
                </a:solidFill>
                <a:latin typeface="Lovelace Text"/>
                <a:ea typeface="Lovelace Text"/>
                <a:cs typeface="Lovelace Text"/>
                <a:sym typeface="Lovelace Text"/>
              </a:rPr>
              <a:t>Tools &amp; Technologies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734675" y="666750"/>
            <a:ext cx="6886575" cy="3065706"/>
            <a:chOff x="0" y="0"/>
            <a:chExt cx="9182100" cy="4087608"/>
          </a:xfrm>
        </p:grpSpPr>
        <p:sp>
          <p:nvSpPr>
            <p:cNvPr id="4" name="TextBox 4"/>
            <p:cNvSpPr txBox="1"/>
            <p:nvPr/>
          </p:nvSpPr>
          <p:spPr>
            <a:xfrm>
              <a:off x="0" y="990290"/>
              <a:ext cx="9182100" cy="30973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74979" lvl="1" indent="-237490" algn="l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numpy</a:t>
              </a:r>
            </a:p>
            <a:p>
              <a:pPr marL="474979" lvl="1" indent="-237490" algn="l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pandas</a:t>
              </a:r>
            </a:p>
            <a:p>
              <a:pPr marL="474979" lvl="1" indent="-237490" algn="l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matplotlib</a:t>
              </a:r>
            </a:p>
            <a:p>
              <a:pPr marL="474979" lvl="1" indent="-237490" algn="l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scikit-learn</a:t>
              </a:r>
            </a:p>
            <a:p>
              <a:pPr marL="474979" lvl="1" indent="-237490" algn="l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VS Code</a:t>
              </a:r>
            </a:p>
            <a:p>
              <a:pPr marL="474979" lvl="1" indent="-237490" algn="l">
                <a:lnSpc>
                  <a:spcPts val="3079"/>
                </a:lnSpc>
                <a:buFont typeface="Arial"/>
                <a:buChar char="•"/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Streamlit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91821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</a:pPr>
              <a:r>
                <a:rPr lang="en-US" sz="3000" spc="-60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Essential tools for development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0" y="4248150"/>
            <a:ext cx="18288000" cy="6038850"/>
            <a:chOff x="0" y="0"/>
            <a:chExt cx="2178497" cy="71935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78497" cy="719358"/>
            </a:xfrm>
            <a:custGeom>
              <a:avLst/>
              <a:gdLst/>
              <a:ahLst/>
              <a:cxnLst/>
              <a:rect l="l" t="t" r="r" b="b"/>
              <a:pathLst>
                <a:path w="2178497" h="719358">
                  <a:moveTo>
                    <a:pt x="0" y="0"/>
                  </a:moveTo>
                  <a:lnTo>
                    <a:pt x="2178497" y="0"/>
                  </a:lnTo>
                  <a:lnTo>
                    <a:pt x="2178497" y="719358"/>
                  </a:lnTo>
                  <a:lnTo>
                    <a:pt x="0" y="719358"/>
                  </a:lnTo>
                  <a:close/>
                </a:path>
              </a:pathLst>
            </a:custGeom>
            <a:blipFill>
              <a:blip r:embed="rId2"/>
              <a:stretch>
                <a:fillRect t="-5268" b="-5268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66750" y="838200"/>
            <a:ext cx="16954500" cy="1120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499"/>
              </a:lnSpc>
            </a:pPr>
            <a:r>
              <a:rPr lang="en-US" sz="8499">
                <a:solidFill>
                  <a:srgbClr val="0D3B66"/>
                </a:solidFill>
                <a:latin typeface="Roca Two"/>
                <a:ea typeface="Roca Two"/>
                <a:cs typeface="Roca Two"/>
                <a:sym typeface="Roca Two"/>
              </a:rPr>
              <a:t>Output Screenshot 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82B86A-B251-274D-3302-613990676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634" y="2705100"/>
            <a:ext cx="16608731" cy="662033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D3B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66750" y="838200"/>
            <a:ext cx="16954500" cy="1120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84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499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ca Two"/>
                <a:ea typeface="Roca Two"/>
                <a:cs typeface="Roca Two"/>
                <a:sym typeface="Roca Two"/>
              </a:rPr>
              <a:t>Code Output Screenshot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B15E41-A73D-B456-1D4B-A1E0016CF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595" y="2247900"/>
            <a:ext cx="16501495" cy="7810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34675" y="1562141"/>
            <a:ext cx="6886575" cy="1790646"/>
            <a:chOff x="0" y="0"/>
            <a:chExt cx="9182100" cy="2387528"/>
          </a:xfrm>
        </p:grpSpPr>
        <p:sp>
          <p:nvSpPr>
            <p:cNvPr id="3" name="TextBox 3"/>
            <p:cNvSpPr txBox="1"/>
            <p:nvPr/>
          </p:nvSpPr>
          <p:spPr>
            <a:xfrm>
              <a:off x="0" y="852310"/>
              <a:ext cx="9182100" cy="15352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79"/>
                </a:lnSpc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Salary prediction models provide insights into industry </a:t>
              </a:r>
              <a:r>
                <a:rPr lang="en-US" sz="2199" b="1">
                  <a:solidFill>
                    <a:srgbClr val="0A1318"/>
                  </a:solidFill>
                  <a:latin typeface="Inclusive Sans Bold"/>
                  <a:ea typeface="Inclusive Sans Bold"/>
                  <a:cs typeface="Inclusive Sans Bold"/>
                  <a:sym typeface="Inclusive Sans Bold"/>
                </a:rPr>
                <a:t>standards and trends</a:t>
              </a: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 for effective workforce planning.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91821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</a:pPr>
              <a:r>
                <a:rPr lang="en-US" sz="3000" u="none" strike="noStrike" spc="-60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Job Market Analysis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9655817" y="1561821"/>
            <a:ext cx="774058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40"/>
              </a:lnSpc>
            </a:pPr>
            <a:r>
              <a:rPr lang="en-US" sz="2600" b="1">
                <a:solidFill>
                  <a:srgbClr val="0A1318"/>
                </a:solidFill>
                <a:latin typeface="Lovelace Text Bold"/>
                <a:ea typeface="Lovelace Text Bold"/>
                <a:cs typeface="Lovelace Text Bold"/>
                <a:sym typeface="Lovelace Text Bold"/>
              </a:rPr>
              <a:t>01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0734675" y="4248150"/>
            <a:ext cx="6886575" cy="1791996"/>
            <a:chOff x="0" y="0"/>
            <a:chExt cx="9182100" cy="2389328"/>
          </a:xfrm>
        </p:grpSpPr>
        <p:sp>
          <p:nvSpPr>
            <p:cNvPr id="7" name="TextBox 7"/>
            <p:cNvSpPr txBox="1"/>
            <p:nvPr/>
          </p:nvSpPr>
          <p:spPr>
            <a:xfrm>
              <a:off x="0" y="854110"/>
              <a:ext cx="9182100" cy="15352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79"/>
                </a:lnSpc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Organizations can use salary predictions to create </a:t>
              </a:r>
              <a:r>
                <a:rPr lang="en-US" sz="2199" b="1">
                  <a:solidFill>
                    <a:srgbClr val="0A1318"/>
                  </a:solidFill>
                  <a:latin typeface="Inclusive Sans Bold"/>
                  <a:ea typeface="Inclusive Sans Bold"/>
                  <a:cs typeface="Inclusive Sans Bold"/>
                  <a:sym typeface="Inclusive Sans Bold"/>
                </a:rPr>
                <a:t>fair compensation structures</a:t>
              </a: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, ensuring competitive pay based on market data.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91821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</a:pPr>
              <a:r>
                <a:rPr lang="en-US" sz="3000" spc="-60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HR Compensation Planning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9655817" y="4259238"/>
            <a:ext cx="774058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40"/>
              </a:lnSpc>
            </a:pPr>
            <a:r>
              <a:rPr lang="en-US" sz="2600" b="1">
                <a:solidFill>
                  <a:srgbClr val="0A1318"/>
                </a:solidFill>
                <a:latin typeface="Lovelace Text Bold"/>
                <a:ea typeface="Lovelace Text Bold"/>
                <a:cs typeface="Lovelace Text Bold"/>
                <a:sym typeface="Lovelace Text Bold"/>
              </a:rPr>
              <a:t>02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0734675" y="6934200"/>
            <a:ext cx="6886575" cy="1791970"/>
            <a:chOff x="0" y="0"/>
            <a:chExt cx="9182100" cy="2389293"/>
          </a:xfrm>
        </p:grpSpPr>
        <p:sp>
          <p:nvSpPr>
            <p:cNvPr id="11" name="TextBox 11"/>
            <p:cNvSpPr txBox="1"/>
            <p:nvPr/>
          </p:nvSpPr>
          <p:spPr>
            <a:xfrm>
              <a:off x="0" y="854075"/>
              <a:ext cx="9182100" cy="15352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79"/>
                </a:lnSpc>
              </a:pP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Accurate salary predictions assist recruiters in providing realistic salary ranges to </a:t>
              </a:r>
              <a:r>
                <a:rPr lang="en-US" sz="2199" b="1">
                  <a:solidFill>
                    <a:srgbClr val="0A1318"/>
                  </a:solidFill>
                  <a:latin typeface="Inclusive Sans Bold"/>
                  <a:ea typeface="Inclusive Sans Bold"/>
                  <a:cs typeface="Inclusive Sans Bold"/>
                  <a:sym typeface="Inclusive Sans Bold"/>
                </a:rPr>
                <a:t>attract the best talent</a:t>
              </a:r>
              <a:r>
                <a:rPr lang="en-US" sz="2199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 and make informed offers.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9525"/>
              <a:ext cx="91821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</a:pPr>
              <a:r>
                <a:rPr lang="en-US" sz="3000" spc="-60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Candidate Salary Estimation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9655817" y="6945288"/>
            <a:ext cx="774058" cy="448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640"/>
              </a:lnSpc>
            </a:pPr>
            <a:r>
              <a:rPr lang="en-US" sz="2600" b="1">
                <a:solidFill>
                  <a:srgbClr val="0A1318"/>
                </a:solidFill>
                <a:latin typeface="Lovelace Text Bold"/>
                <a:ea typeface="Lovelace Text Bold"/>
                <a:cs typeface="Lovelace Text Bold"/>
                <a:sym typeface="Lovelace Text Bold"/>
              </a:rPr>
              <a:t>03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0" y="4248150"/>
            <a:ext cx="8991600" cy="6038850"/>
            <a:chOff x="0" y="0"/>
            <a:chExt cx="1335860" cy="89717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335860" cy="897177"/>
            </a:xfrm>
            <a:custGeom>
              <a:avLst/>
              <a:gdLst/>
              <a:ahLst/>
              <a:cxnLst/>
              <a:rect l="l" t="t" r="r" b="b"/>
              <a:pathLst>
                <a:path w="1335860" h="897177">
                  <a:moveTo>
                    <a:pt x="0" y="0"/>
                  </a:moveTo>
                  <a:lnTo>
                    <a:pt x="1335860" y="0"/>
                  </a:lnTo>
                  <a:lnTo>
                    <a:pt x="1335860" y="897177"/>
                  </a:lnTo>
                  <a:lnTo>
                    <a:pt x="0" y="897177"/>
                  </a:lnTo>
                  <a:close/>
                </a:path>
              </a:pathLst>
            </a:custGeom>
            <a:blipFill>
              <a:blip r:embed="rId2"/>
              <a:stretch>
                <a:fillRect l="-307" r="-307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666750" y="800100"/>
            <a:ext cx="8324850" cy="2885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474"/>
              </a:lnSpc>
            </a:pPr>
            <a:r>
              <a:rPr lang="en-US" sz="7474">
                <a:solidFill>
                  <a:srgbClr val="0A1318"/>
                </a:solidFill>
                <a:latin typeface="Lovelace Text"/>
                <a:ea typeface="Lovelace Text"/>
                <a:cs typeface="Lovelace Text"/>
                <a:sym typeface="Lovelace Text"/>
              </a:rPr>
              <a:t>Applications of Salary Prediction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819150"/>
            <a:ext cx="14077950" cy="3505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000"/>
              </a:lnSpc>
            </a:pPr>
            <a:r>
              <a:rPr lang="en-US" sz="9000">
                <a:solidFill>
                  <a:srgbClr val="0A1318"/>
                </a:solidFill>
                <a:latin typeface="Lovelace Text"/>
                <a:ea typeface="Lovelace Text"/>
                <a:cs typeface="Lovelace Text"/>
                <a:sym typeface="Lovelace Text"/>
              </a:rPr>
              <a:t>Challenges Encountered &amp; Resolved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66750" y="5143500"/>
            <a:ext cx="6886575" cy="3064006"/>
            <a:chOff x="0" y="0"/>
            <a:chExt cx="9182100" cy="4085341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91821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spc="-60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Data Preprocessing Issues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93721"/>
              <a:ext cx="9182100" cy="24916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79"/>
                </a:lnSpc>
                <a:spcBef>
                  <a:spcPct val="0"/>
                </a:spcBef>
              </a:pPr>
              <a:r>
                <a:rPr lang="en-US" sz="2199" u="none" strike="noStrike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Data preprocessing involved handling </a:t>
              </a:r>
              <a:r>
                <a:rPr lang="en-US" sz="2199" b="1" u="none" strike="noStrike">
                  <a:solidFill>
                    <a:srgbClr val="0A1318"/>
                  </a:solidFill>
                  <a:latin typeface="Inclusive Sans Bold"/>
                  <a:ea typeface="Inclusive Sans Bold"/>
                  <a:cs typeface="Inclusive Sans Bold"/>
                  <a:sym typeface="Inclusive Sans Bold"/>
                </a:rPr>
                <a:t>incomplete records</a:t>
              </a:r>
              <a:r>
                <a:rPr lang="en-US" sz="2199" u="none" strike="noStrike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 and outliers that skewed results, requiring meticulous cleaning techniques to ensure the dataset's reliability and accuracy for model training.</a:t>
              </a: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296400" y="5143500"/>
            <a:ext cx="6886575" cy="3064006"/>
            <a:chOff x="0" y="0"/>
            <a:chExt cx="9182100" cy="4085341"/>
          </a:xfrm>
        </p:grpSpPr>
        <p:sp>
          <p:nvSpPr>
            <p:cNvPr id="7" name="TextBox 7"/>
            <p:cNvSpPr txBox="1"/>
            <p:nvPr/>
          </p:nvSpPr>
          <p:spPr>
            <a:xfrm>
              <a:off x="0" y="-9525"/>
              <a:ext cx="9182100" cy="619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600"/>
                </a:lnSpc>
                <a:spcBef>
                  <a:spcPct val="0"/>
                </a:spcBef>
              </a:pPr>
              <a:r>
                <a:rPr lang="en-US" sz="3000" spc="-60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Encoding Challenges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593721"/>
              <a:ext cx="9182100" cy="24916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079"/>
                </a:lnSpc>
                <a:spcBef>
                  <a:spcPct val="0"/>
                </a:spcBef>
              </a:pPr>
              <a:r>
                <a:rPr lang="en-US" sz="2199" u="none" strike="noStrike">
                  <a:solidFill>
                    <a:srgbClr val="0A1318"/>
                  </a:solidFill>
                  <a:latin typeface="Inclusive Sans"/>
                  <a:ea typeface="Inclusive Sans"/>
                  <a:cs typeface="Inclusive Sans"/>
                  <a:sym typeface="Inclusive Sans"/>
                </a:rPr>
                <a:t>Encoding categorical features presented hurdles, necessitating the adoption of strategies like one-hot encoding and label encoding to convert textual data into a format suitable for machine learning algorithms.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317</Words>
  <Application>Microsoft Office PowerPoint</Application>
  <PresentationFormat>Custom</PresentationFormat>
  <Paragraphs>60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Inclusive Sans</vt:lpstr>
      <vt:lpstr>Inclusive Sans Bold</vt:lpstr>
      <vt:lpstr>Lovelace Text</vt:lpstr>
      <vt:lpstr>Calibri</vt:lpstr>
      <vt:lpstr>Arial</vt:lpstr>
      <vt:lpstr>Roca Two</vt:lpstr>
      <vt:lpstr>Lovelace Text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Salary Prediction</dc:title>
  <dc:creator>Nanda Kishore Rana</dc:creator>
  <dc:description>Presentation - Salary Prediction</dc:description>
  <cp:lastModifiedBy>Nanda Kishore Rana</cp:lastModifiedBy>
  <cp:revision>6</cp:revision>
  <dcterms:created xsi:type="dcterms:W3CDTF">2006-08-16T00:00:00Z</dcterms:created>
  <dcterms:modified xsi:type="dcterms:W3CDTF">2025-11-14T16:25:37Z</dcterms:modified>
  <dc:identifier>DAG4rnS8y80</dc:identifier>
</cp:coreProperties>
</file>

<file path=docProps/thumbnail.jpeg>
</file>